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9" r:id="rId2"/>
    <p:sldId id="267" r:id="rId3"/>
    <p:sldId id="268" r:id="rId4"/>
  </p:sldIdLst>
  <p:sldSz cx="5397500" cy="9975850"/>
  <p:notesSz cx="4637088" cy="92090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400" userDrawn="1">
          <p15:clr>
            <a:srgbClr val="A4A3A4"/>
          </p15:clr>
        </p15:guide>
        <p15:guide id="11" pos="3140" userDrawn="1">
          <p15:clr>
            <a:srgbClr val="A4A3A4"/>
          </p15:clr>
        </p15:guide>
        <p15:guide id="13" userDrawn="1">
          <p15:clr>
            <a:srgbClr val="A4A3A4"/>
          </p15:clr>
        </p15:guide>
        <p15:guide id="21" orient="horz" pos="742" userDrawn="1">
          <p15:clr>
            <a:srgbClr val="A4A3A4"/>
          </p15:clr>
        </p15:guide>
        <p15:guide id="22" orient="horz" pos="5110" userDrawn="1">
          <p15:clr>
            <a:srgbClr val="A4A3A4"/>
          </p15:clr>
        </p15:guide>
        <p15:guide id="23" orient="horz" pos="4390" userDrawn="1">
          <p15:clr>
            <a:srgbClr val="A4A3A4"/>
          </p15:clr>
        </p15:guide>
        <p15:guide id="24" orient="horz" pos="14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52" autoAdjust="0"/>
    <p:restoredTop sz="94660"/>
  </p:normalViewPr>
  <p:slideViewPr>
    <p:cSldViewPr>
      <p:cViewPr>
        <p:scale>
          <a:sx n="100" d="100"/>
          <a:sy n="100" d="100"/>
        </p:scale>
        <p:origin x="3138" y="-450"/>
      </p:cViewPr>
      <p:guideLst>
        <p:guide pos="3400"/>
        <p:guide pos="3140"/>
        <p:guide/>
        <p:guide orient="horz" pos="742"/>
        <p:guide orient="horz" pos="5110"/>
        <p:guide orient="horz" pos="4390"/>
        <p:guide orient="horz" pos="14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009910" cy="460970"/>
          </a:xfrm>
          <a:prstGeom prst="rect">
            <a:avLst/>
          </a:prstGeom>
        </p:spPr>
        <p:txBody>
          <a:bodyPr vert="horz" lIns="75698" tIns="37850" rIns="75698" bIns="37850" rtlCol="0"/>
          <a:lstStyle>
            <a:lvl1pPr algn="l">
              <a:defRPr sz="10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2626095" y="0"/>
            <a:ext cx="2009910" cy="460970"/>
          </a:xfrm>
          <a:prstGeom prst="rect">
            <a:avLst/>
          </a:prstGeom>
        </p:spPr>
        <p:txBody>
          <a:bodyPr vert="horz" lIns="75698" tIns="37850" rIns="75698" bIns="37850" rtlCol="0"/>
          <a:lstStyle>
            <a:lvl1pPr algn="r">
              <a:defRPr sz="1000"/>
            </a:lvl1pPr>
          </a:lstStyle>
          <a:p>
            <a:fld id="{3637763F-A844-4A05-A3A6-6067BE7B5C1B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477963" y="1150938"/>
            <a:ext cx="1681162" cy="3108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5698" tIns="37850" rIns="75698" bIns="3785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463492" y="4431498"/>
            <a:ext cx="3710104" cy="3625903"/>
          </a:xfrm>
          <a:prstGeom prst="rect">
            <a:avLst/>
          </a:prstGeom>
        </p:spPr>
        <p:txBody>
          <a:bodyPr vert="horz" lIns="75698" tIns="37850" rIns="75698" bIns="3785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748118"/>
            <a:ext cx="2009910" cy="460970"/>
          </a:xfrm>
          <a:prstGeom prst="rect">
            <a:avLst/>
          </a:prstGeom>
        </p:spPr>
        <p:txBody>
          <a:bodyPr vert="horz" lIns="75698" tIns="37850" rIns="75698" bIns="37850" rtlCol="0" anchor="b"/>
          <a:lstStyle>
            <a:lvl1pPr algn="l">
              <a:defRPr sz="10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2626095" y="8748118"/>
            <a:ext cx="2009910" cy="460970"/>
          </a:xfrm>
          <a:prstGeom prst="rect">
            <a:avLst/>
          </a:prstGeom>
        </p:spPr>
        <p:txBody>
          <a:bodyPr vert="horz" lIns="75698" tIns="37850" rIns="75698" bIns="37850" rtlCol="0" anchor="b"/>
          <a:lstStyle>
            <a:lvl1pPr algn="r">
              <a:defRPr sz="1000"/>
            </a:lvl1pPr>
          </a:lstStyle>
          <a:p>
            <a:fld id="{DA194585-F50A-472A-AFC5-077E08D05C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093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5288" y="3092513"/>
            <a:ext cx="4593272" cy="20949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10577" y="5586476"/>
            <a:ext cx="3782695" cy="2493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70192" y="2294445"/>
            <a:ext cx="2350674" cy="65840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82982" y="2294445"/>
            <a:ext cx="2350674" cy="65840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0192" y="399034"/>
            <a:ext cx="4863465" cy="15961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0192" y="2294445"/>
            <a:ext cx="4863465" cy="65840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37309" y="9277541"/>
            <a:ext cx="1729232" cy="4987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70192" y="9277541"/>
            <a:ext cx="1242885" cy="4987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90772" y="9277541"/>
            <a:ext cx="1242885" cy="4987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" y="887478"/>
            <a:ext cx="53975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000" spc="-195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남 촌 집</a:t>
            </a:r>
            <a:r>
              <a:rPr sz="2000" spc="-125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sz="2000" spc="-195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밥</a:t>
            </a:r>
            <a:endParaRPr sz="200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75202" y="1596262"/>
            <a:ext cx="453358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6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25.</a:t>
            </a:r>
            <a:endParaRPr sz="150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2750" y="1588517"/>
            <a:ext cx="4724400" cy="6877523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r>
              <a:rPr lang="ko-KR" altLang="en-US" sz="1300" spc="-70" smtClean="0"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완도 </a:t>
            </a:r>
            <a:r>
              <a:rPr lang="ko-KR" altLang="en-US" sz="1300" spc="-70" err="1" smtClean="0"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전복장과</a:t>
            </a:r>
            <a:r>
              <a:rPr lang="ko-KR" altLang="en-US" sz="1300" spc="-70" smtClean="0"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 양구 </a:t>
            </a:r>
            <a:r>
              <a:rPr lang="ko-KR" altLang="en-US" sz="1300" spc="-70" err="1" smtClean="0"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펀치볼</a:t>
            </a:r>
            <a:r>
              <a:rPr lang="ko-KR" altLang="en-US" sz="1300" spc="-70" smtClean="0"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 시래기 된장국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한컴산뜻돋움"/>
                <a:ea typeface="함초롬바탕" panose="02030604000101010101"/>
                <a:cs typeface="함초롬바탕" panose="02030604000101010101" pitchFamily="18" charset="-127"/>
              </a:rPr>
              <a:t>[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한컴산뜻돋움"/>
                <a:ea typeface="함초롬바탕" panose="02030604000101010101"/>
                <a:cs typeface="함초롬바탕" panose="02030604000101010101" pitchFamily="18" charset="-127"/>
              </a:rPr>
              <a:t>두부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한컴산뜻돋움"/>
                <a:ea typeface="함초롬바탕" panose="02030604000101010101"/>
                <a:cs typeface="함초롬바탕" panose="02030604000101010101" pitchFamily="18" charset="-127"/>
              </a:rPr>
              <a:t>(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한컴산뜻돋움"/>
                <a:ea typeface="함초롬바탕" panose="02030604000101010101"/>
                <a:cs typeface="함초롬바탕" panose="02030604000101010101" pitchFamily="18" charset="-127"/>
              </a:rPr>
              <a:t>대두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한컴산뜻돋움"/>
                <a:ea typeface="함초롬바탕" panose="02030604000101010101"/>
                <a:cs typeface="함초롬바탕" panose="02030604000101010101" pitchFamily="18" charset="-127"/>
              </a:rPr>
              <a:t>: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한컴산뜻돋움"/>
                <a:ea typeface="함초롬바탕" panose="02030604000101010101"/>
                <a:cs typeface="함초롬바탕" panose="02030604000101010101" pitchFamily="18" charset="-127"/>
              </a:rPr>
              <a:t>국내산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한컴산뜻돋움"/>
                <a:ea typeface="함초롬바탕" panose="02030604000101010101"/>
                <a:cs typeface="함초롬바탕" panose="02030604000101010101" pitchFamily="18" charset="-127"/>
              </a:rPr>
              <a:t>)]</a:t>
            </a:r>
          </a:p>
          <a:p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/>
                <a:ea typeface="한컴산뜻돋움" panose="02000000000000000000"/>
                <a:cs typeface="함초롬바탕" panose="02030604000101010101" pitchFamily="18" charset="-127"/>
              </a:rPr>
              <a:t>주방장 특제 간장소스로 직접 담</a:t>
            </a:r>
            <a:r>
              <a:rPr lang="ko-KR" altLang="en-US" sz="800" spc="-70">
                <a:solidFill>
                  <a:schemeClr val="bg1">
                    <a:lumMod val="50000"/>
                  </a:schemeClr>
                </a:solidFill>
                <a:latin typeface="한컴산뜻돋움" panose="02000000000000000000"/>
                <a:ea typeface="한컴산뜻돋움" panose="02000000000000000000"/>
                <a:cs typeface="함초롬바탕" panose="02030604000101010101" pitchFamily="18" charset="-127"/>
              </a:rPr>
              <a:t>근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/>
                <a:ea typeface="한컴산뜻돋움" panose="02000000000000000000"/>
                <a:cs typeface="함초롬바탕" panose="02030604000101010101" pitchFamily="18" charset="-127"/>
              </a:rPr>
              <a:t> </a:t>
            </a:r>
            <a:r>
              <a:rPr lang="ko-KR" altLang="en-US" sz="800" spc="-70" err="1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/>
                <a:ea typeface="한컴산뜻돋움" panose="02000000000000000000"/>
                <a:cs typeface="함초롬바탕" panose="02030604000101010101" pitchFamily="18" charset="-127"/>
              </a:rPr>
              <a:t>완도산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/>
                <a:ea typeface="한컴산뜻돋움" panose="02000000000000000000"/>
                <a:cs typeface="함초롬바탕" panose="02030604000101010101" pitchFamily="18" charset="-127"/>
              </a:rPr>
              <a:t> </a:t>
            </a:r>
            <a:r>
              <a:rPr lang="ko-KR" altLang="en-US" sz="800" spc="-70" err="1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/>
                <a:ea typeface="한컴산뜻돋움" panose="02000000000000000000"/>
                <a:cs typeface="함초롬바탕" panose="02030604000101010101" pitchFamily="18" charset="-127"/>
              </a:rPr>
              <a:t>전복장과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/>
                <a:ea typeface="한컴산뜻돋움" panose="02000000000000000000"/>
                <a:cs typeface="함초롬바탕" panose="02030604000101010101" pitchFamily="18" charset="-127"/>
              </a:rPr>
              <a:t> 부드러운 </a:t>
            </a:r>
            <a:r>
              <a:rPr lang="ko-KR" altLang="en-US" sz="800" spc="-70" err="1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/>
                <a:ea typeface="한컴산뜻돋움" panose="02000000000000000000"/>
                <a:cs typeface="함초롬바탕" panose="02030604000101010101" pitchFamily="18" charset="-127"/>
              </a:rPr>
              <a:t>식감이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/>
                <a:ea typeface="한컴산뜻돋움" panose="02000000000000000000"/>
                <a:cs typeface="함초롬바탕" panose="02030604000101010101" pitchFamily="18" charset="-127"/>
              </a:rPr>
              <a:t> 일품인 시래기 된장국</a:t>
            </a:r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+mn-ea"/>
              <a:cs typeface="함초롬바탕" panose="02030604000101010101" pitchFamily="18" charset="-127"/>
            </a:endParaRPr>
          </a:p>
          <a:p>
            <a:r>
              <a:rPr lang="ko-KR" altLang="en-US" sz="1300" spc="-70" smtClean="0"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양구 </a:t>
            </a:r>
            <a:r>
              <a:rPr lang="ko-KR" altLang="en-US" sz="1300" spc="-70" err="1" smtClean="0"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펀치볼</a:t>
            </a:r>
            <a:r>
              <a:rPr lang="ko-KR" altLang="en-US" sz="1300" spc="-70" smtClean="0"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 시래기 추어탕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한컴산뜻돋움" panose="02000000000000000000"/>
                <a:ea typeface="함초롬바탕" panose="02030604000101010101"/>
                <a:cs typeface="함초롬바탕" panose="02030604000101010101" pitchFamily="18" charset="-127"/>
              </a:rPr>
              <a:t>[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한컴산뜻돋움" panose="02000000000000000000"/>
                <a:ea typeface="함초롬바탕" panose="02030604000101010101"/>
                <a:cs typeface="함초롬바탕" panose="02030604000101010101" pitchFamily="18" charset="-127"/>
              </a:rPr>
              <a:t>미꾸라지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한컴산뜻돋움" panose="02000000000000000000"/>
                <a:ea typeface="함초롬바탕" panose="02030604000101010101"/>
                <a:cs typeface="함초롬바탕" panose="02030604000101010101" pitchFamily="18" charset="-127"/>
              </a:rPr>
              <a:t>: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한컴산뜻돋움" panose="02000000000000000000"/>
                <a:ea typeface="함초롬바탕" panose="02030604000101010101"/>
                <a:cs typeface="함초롬바탕" panose="02030604000101010101" pitchFamily="18" charset="-127"/>
              </a:rPr>
              <a:t>국내산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한컴산뜻돋움" panose="02000000000000000000"/>
                <a:ea typeface="함초롬바탕" panose="02030604000101010101"/>
                <a:cs typeface="함초롬바탕" panose="02030604000101010101" pitchFamily="18" charset="-127"/>
              </a:rPr>
              <a:t>]</a:t>
            </a:r>
            <a:endParaRPr lang="en-US" altLang="ko-KR" sz="1300" spc="-70">
              <a:solidFill>
                <a:schemeClr val="bg1">
                  <a:lumMod val="50000"/>
                </a:schemeClr>
              </a:solidFill>
              <a:latin typeface="한컴산뜻돋움" panose="02000000000000000000"/>
              <a:ea typeface="한컴산뜻돋움" panose="02000000000000000000"/>
              <a:cs typeface="함초롬바탕" panose="02030604000101010101" pitchFamily="18" charset="-127"/>
            </a:endParaRPr>
          </a:p>
          <a:p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한컴산뜻돋움" panose="02000000000000000000"/>
                <a:cs typeface="함초롬바탕" panose="02030604000101010101" pitchFamily="18" charset="-127"/>
              </a:rPr>
              <a:t>국내산 미꾸라지에 부드러운 맛이 일품인 양구 </a:t>
            </a:r>
            <a:r>
              <a:rPr lang="ko-KR" altLang="en-US" sz="800" spc="-70" err="1" smtClean="0">
                <a:solidFill>
                  <a:schemeClr val="bg1">
                    <a:lumMod val="50000"/>
                  </a:schemeClr>
                </a:solidFill>
                <a:latin typeface="+mn-ea"/>
                <a:ea typeface="한컴산뜻돋움" panose="02000000000000000000"/>
                <a:cs typeface="함초롬바탕" panose="02030604000101010101" pitchFamily="18" charset="-127"/>
              </a:rPr>
              <a:t>펀치볼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한컴산뜻돋움" panose="02000000000000000000"/>
                <a:cs typeface="함초롬바탕" panose="02030604000101010101" pitchFamily="18" charset="-127"/>
              </a:rPr>
              <a:t> 시래기를 더한 가을 최고 보양식</a:t>
            </a:r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r>
              <a:rPr lang="ko-KR" altLang="en-US" sz="1300" spc="-70" smtClean="0"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남촌 오므라이스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[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소고기</a:t>
            </a:r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한컴산뜻돋움"/>
                <a:ea typeface="함초롬바탕" panose="02030604000101010101"/>
                <a:cs typeface="함초롬바탕" panose="02030604000101010101" pitchFamily="18" charset="-127"/>
              </a:rPr>
              <a:t>: 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국내산 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육우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]</a:t>
            </a:r>
          </a:p>
          <a:p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한컴산뜻돋움" panose="02000000000000000000"/>
                <a:cs typeface="함초롬바탕" panose="02030604000101010101" pitchFamily="18" charset="-127"/>
              </a:rPr>
              <a:t>소고기 안심과 야채가 들어간 볶음밥에 주방장 특제 </a:t>
            </a:r>
            <a:r>
              <a:rPr lang="ko-KR" altLang="en-US" sz="800" spc="-70" err="1" smtClean="0">
                <a:solidFill>
                  <a:schemeClr val="bg1">
                    <a:lumMod val="50000"/>
                  </a:schemeClr>
                </a:solidFill>
                <a:latin typeface="+mn-ea"/>
                <a:ea typeface="한컴산뜻돋움" panose="02000000000000000000"/>
                <a:cs typeface="함초롬바탕" panose="02030604000101010101" pitchFamily="18" charset="-127"/>
              </a:rPr>
              <a:t>데미그라스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한컴산뜻돋움" panose="02000000000000000000"/>
                <a:cs typeface="함초롬바탕" panose="02030604000101010101" pitchFamily="18" charset="-127"/>
              </a:rPr>
              <a:t> 소스를 곁들인 남촌 인기 메뉴</a:t>
            </a:r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r>
              <a:rPr lang="ko-KR" altLang="en-US" sz="1300" spc="-70" smtClean="0"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통전복 </a:t>
            </a:r>
            <a:r>
              <a:rPr lang="ko-KR" altLang="en-US" sz="1300" spc="-70" err="1" smtClean="0"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효종갱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[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소고기</a:t>
            </a:r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한컴산뜻돋움"/>
                <a:ea typeface="함초롬바탕" panose="02030604000101010101"/>
                <a:cs typeface="함초롬바탕" panose="02030604000101010101" pitchFamily="18" charset="-127"/>
              </a:rPr>
              <a:t>: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국내산 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육우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]</a:t>
            </a:r>
          </a:p>
          <a:p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한컴산뜻돋움" panose="02000000000000000000"/>
                <a:cs typeface="함초롬바탕" panose="02030604000101010101" pitchFamily="18" charset="-127"/>
              </a:rPr>
              <a:t>옛날 경기지역 양반들이 즐겨 먹던 음식으로 간 보호와 숙취해소에 좋은 경기도 토속 향토음식</a:t>
            </a:r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r>
              <a:rPr lang="ko-KR" altLang="en-US" sz="1300" spc="-70" smtClean="0"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가마솥 </a:t>
            </a:r>
            <a:r>
              <a:rPr lang="ko-KR" altLang="en-US" sz="1300" spc="-70" err="1" smtClean="0"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약곰탕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[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소고기</a:t>
            </a:r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한컴산뜻돋움"/>
                <a:ea typeface="함초롬바탕" panose="02030604000101010101"/>
                <a:cs typeface="함초롬바탕" panose="02030604000101010101" pitchFamily="18" charset="-127"/>
              </a:rPr>
              <a:t>: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국내산 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육우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]</a:t>
            </a:r>
          </a:p>
          <a:p>
            <a:r>
              <a:rPr lang="en-US" altLang="ko-KR" sz="8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한컴산뜻돋움" panose="02000000000000000000"/>
                <a:cs typeface="함초롬바탕" panose="02030604000101010101" pitchFamily="18" charset="-127"/>
              </a:rPr>
              <a:t>72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한컴산뜻돋움" panose="02000000000000000000"/>
                <a:cs typeface="함초롬바탕" panose="02030604000101010101" pitchFamily="18" charset="-127"/>
              </a:rPr>
              <a:t>시간 동안 가마솥에서 우려낸 진한 사골 육수에 소머리와 양지를 곁들인 메뉴</a:t>
            </a:r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r>
              <a:rPr lang="ko-KR" altLang="en-US" sz="1300" spc="-70" smtClean="0"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강된장과 고등어구이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[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고등어</a:t>
            </a:r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한컴산뜻돋움"/>
                <a:ea typeface="함초롬바탕" panose="02030604000101010101"/>
                <a:cs typeface="함초롬바탕" panose="02030604000101010101" pitchFamily="18" charset="-127"/>
              </a:rPr>
              <a:t>: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노르웨이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,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두부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(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대두</a:t>
            </a:r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한컴산뜻돋움"/>
                <a:ea typeface="함초롬바탕" panose="02030604000101010101"/>
                <a:cs typeface="함초롬바탕" panose="02030604000101010101" pitchFamily="18" charset="-127"/>
              </a:rPr>
              <a:t>: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/>
                <a:ea typeface="함초롬바탕" panose="02030604000101010101"/>
                <a:cs typeface="함초롬바탕" panose="02030604000101010101" pitchFamily="18" charset="-127"/>
              </a:rPr>
              <a:t>국내산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한컴산뜻돋움" panose="02000000000000000000"/>
                <a:ea typeface="함초롬바탕" panose="02030604000101010101"/>
                <a:cs typeface="함초롬바탕" panose="02030604000101010101" pitchFamily="18" charset="-127"/>
              </a:rPr>
              <a:t>)]</a:t>
            </a:r>
          </a:p>
          <a:p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새굴림" panose="02030600000101010101" pitchFamily="18" charset="-127"/>
                <a:ea typeface="한컴산뜻돋움" panose="02000000000000000000"/>
                <a:cs typeface="함초롬바탕" panose="02030604000101010101" pitchFamily="18" charset="-127"/>
              </a:rPr>
              <a:t>장흥 표고버섯을 넣어 더욱 구수한 옛날 </a:t>
            </a:r>
            <a:r>
              <a:rPr lang="ko-KR" altLang="en-US" sz="800" spc="-70" err="1" smtClean="0">
                <a:solidFill>
                  <a:schemeClr val="bg1">
                    <a:lumMod val="50000"/>
                  </a:schemeClr>
                </a:solidFill>
                <a:latin typeface="새굴림" panose="02030600000101010101" pitchFamily="18" charset="-127"/>
                <a:ea typeface="한컴산뜻돋움" panose="02000000000000000000"/>
                <a:cs typeface="함초롬바탕" panose="02030604000101010101" pitchFamily="18" charset="-127"/>
              </a:rPr>
              <a:t>강된장과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새굴림" panose="02030600000101010101" pitchFamily="18" charset="-127"/>
                <a:ea typeface="한컴산뜻돋움" panose="02000000000000000000"/>
                <a:cs typeface="함초롬바탕" panose="02030604000101010101" pitchFamily="18" charset="-127"/>
              </a:rPr>
              <a:t> </a:t>
            </a:r>
            <a:r>
              <a:rPr lang="ko-KR" altLang="en-US" sz="800" spc="-70" err="1" smtClean="0">
                <a:solidFill>
                  <a:schemeClr val="bg1">
                    <a:lumMod val="50000"/>
                  </a:schemeClr>
                </a:solidFill>
                <a:latin typeface="새굴림" panose="02030600000101010101" pitchFamily="18" charset="-127"/>
                <a:ea typeface="한컴산뜻돋움" panose="02000000000000000000"/>
                <a:cs typeface="함초롬바탕" panose="02030604000101010101" pitchFamily="18" charset="-127"/>
              </a:rPr>
              <a:t>노르노릇하게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새굴림" panose="02030600000101010101" pitchFamily="18" charset="-127"/>
                <a:ea typeface="한컴산뜻돋움" panose="02000000000000000000"/>
                <a:cs typeface="함초롬바탕" panose="02030604000101010101" pitchFamily="18" charset="-127"/>
              </a:rPr>
              <a:t> 구운 고등어구이 세트 메뉴</a:t>
            </a:r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새굴림" panose="02030600000101010101" pitchFamily="18" charset="-127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새굴림" panose="02030600000101010101" pitchFamily="18" charset="-127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새굴림" panose="02030600000101010101" pitchFamily="18" charset="-127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새굴림" panose="02030600000101010101" pitchFamily="18" charset="-127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새굴림" panose="02030600000101010101" pitchFamily="18" charset="-127"/>
              <a:ea typeface="한컴산뜻돋움" panose="02000000000000000000"/>
              <a:cs typeface="함초롬바탕" panose="02030604000101010101" pitchFamily="18" charset="-127"/>
            </a:endParaRPr>
          </a:p>
          <a:p>
            <a:r>
              <a:rPr lang="ko-KR" altLang="en-US" sz="1300" spc="-70" smtClean="0"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제철 대하 짬뽕</a:t>
            </a:r>
            <a:endParaRPr lang="en-US" altLang="ko-KR" sz="1300" spc="-70" smtClean="0">
              <a:latin typeface="+mn-ea"/>
              <a:ea typeface="함초롬바탕" panose="02030604000101010101"/>
              <a:cs typeface="함초롬바탕" panose="02030604000101010101" pitchFamily="18" charset="-127"/>
            </a:endParaRPr>
          </a:p>
          <a:p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한컴산뜻돋움" panose="02000000000000000000"/>
                <a:cs typeface="함초롬바탕" panose="02030604000101010101" pitchFamily="18" charset="-127"/>
              </a:rPr>
              <a:t>각종 야채와 제철 대하를 사용하여 즉석으로 볶아낸 얼큰한 국물이 일품인 메뉴</a:t>
            </a:r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r>
              <a:rPr lang="ko-KR" altLang="en-US" sz="1300" spc="-70" smtClean="0"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제철 버섯 덮밥</a:t>
            </a:r>
            <a:endParaRPr lang="en-US" altLang="ko-KR" sz="1300" spc="-70">
              <a:latin typeface="+mn-ea"/>
              <a:ea typeface="함초롬바탕" panose="02030604000101010101"/>
              <a:cs typeface="함초롬바탕" panose="02030604000101010101" pitchFamily="18" charset="-127"/>
            </a:endParaRPr>
          </a:p>
          <a:p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한컴산뜻돋움" panose="02000000000000000000"/>
                <a:cs typeface="함초롬바탕" panose="02030604000101010101" pitchFamily="18" charset="-127"/>
              </a:rPr>
              <a:t>향긋한 제철 버섯이 듬뿍 들어간 중식 덮밥 메뉴</a:t>
            </a:r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r>
              <a:rPr lang="ko-KR" altLang="en-US" sz="1300" spc="-70" smtClean="0"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남촌 </a:t>
            </a:r>
            <a:r>
              <a:rPr lang="ko-KR" altLang="en-US" sz="1300" spc="-70"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클럽 </a:t>
            </a:r>
            <a:r>
              <a:rPr lang="ko-KR" altLang="en-US" sz="1300" spc="-70" smtClean="0"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샌드위치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[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닭고기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: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국내산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]</a:t>
            </a:r>
          </a:p>
          <a:p>
            <a:r>
              <a:rPr lang="ko-KR" altLang="en-US" sz="800" spc="-70" err="1" smtClean="0">
                <a:solidFill>
                  <a:schemeClr val="bg1">
                    <a:lumMod val="50000"/>
                  </a:schemeClr>
                </a:solidFill>
                <a:latin typeface="+mj-ea"/>
                <a:ea typeface="한컴산뜻돋움" panose="02000000000000000000"/>
                <a:cs typeface="함초롬바탕" panose="02030604000101010101" pitchFamily="18" charset="-127"/>
              </a:rPr>
              <a:t>달걀후라이</a:t>
            </a:r>
            <a:r>
              <a:rPr lang="en-US" altLang="ko-KR" sz="800" spc="-70" smtClean="0">
                <a:solidFill>
                  <a:schemeClr val="bg1">
                    <a:lumMod val="50000"/>
                  </a:schemeClr>
                </a:solidFill>
                <a:latin typeface="+mj-ea"/>
                <a:ea typeface="한컴산뜻돋움" panose="02000000000000000000"/>
                <a:cs typeface="함초롬바탕" panose="02030604000101010101" pitchFamily="18" charset="-127"/>
              </a:rPr>
              <a:t>, 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+mj-ea"/>
                <a:ea typeface="한컴산뜻돋움" panose="02000000000000000000"/>
                <a:cs typeface="함초롬바탕" panose="02030604000101010101" pitchFamily="18" charset="-127"/>
              </a:rPr>
              <a:t>양상추</a:t>
            </a:r>
            <a:r>
              <a:rPr lang="en-US" altLang="ko-KR" sz="800" spc="-70" smtClean="0">
                <a:solidFill>
                  <a:schemeClr val="bg1">
                    <a:lumMod val="50000"/>
                  </a:schemeClr>
                </a:solidFill>
                <a:latin typeface="+mj-ea"/>
                <a:ea typeface="한컴산뜻돋움" panose="02000000000000000000"/>
                <a:cs typeface="함초롬바탕" panose="02030604000101010101" pitchFamily="18" charset="-127"/>
              </a:rPr>
              <a:t>, 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+mj-ea"/>
                <a:ea typeface="한컴산뜻돋움" panose="02000000000000000000"/>
                <a:cs typeface="함초롬바탕" panose="02030604000101010101" pitchFamily="18" charset="-127"/>
              </a:rPr>
              <a:t>치즈</a:t>
            </a:r>
            <a:r>
              <a:rPr lang="en-US" altLang="ko-KR" sz="800" spc="-70" smtClean="0">
                <a:solidFill>
                  <a:schemeClr val="bg1">
                    <a:lumMod val="50000"/>
                  </a:schemeClr>
                </a:solidFill>
                <a:latin typeface="+mj-ea"/>
                <a:ea typeface="한컴산뜻돋움" panose="02000000000000000000"/>
                <a:cs typeface="함초롬바탕" panose="02030604000101010101" pitchFamily="18" charset="-127"/>
              </a:rPr>
              <a:t>, 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+mj-ea"/>
                <a:ea typeface="한컴산뜻돋움" panose="02000000000000000000"/>
                <a:cs typeface="함초롬바탕" panose="02030604000101010101" pitchFamily="18" charset="-127"/>
              </a:rPr>
              <a:t>아보카도 등 건강식 재료로 만든 샌드위치</a:t>
            </a:r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+mj-ea"/>
              <a:ea typeface="한컴산뜻돋움" panose="02000000000000000000"/>
              <a:cs typeface="함초롬바탕" panose="02030604000101010101" pitchFamily="18" charset="-127"/>
            </a:endParaRPr>
          </a:p>
        </p:txBody>
      </p:sp>
      <p:sp>
        <p:nvSpPr>
          <p:cNvPr id="7" name="object 4"/>
          <p:cNvSpPr txBox="1"/>
          <p:nvPr/>
        </p:nvSpPr>
        <p:spPr>
          <a:xfrm>
            <a:off x="0" y="8797925"/>
            <a:ext cx="5397499" cy="4257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sz="1300" spc="-35" err="1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밥류</a:t>
            </a:r>
            <a:r>
              <a:rPr lang="en-US" altLang="ko-KR" sz="1300" spc="-3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3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쌀</a:t>
            </a:r>
            <a:r>
              <a:rPr lang="en-US" altLang="ko-KR" sz="1300" spc="-3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300" spc="-7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찹쌀</a:t>
            </a:r>
            <a:r>
              <a:rPr lang="en-US" altLang="ko-KR" sz="1300" spc="-7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300" spc="-150" err="1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흑미</a:t>
            </a:r>
            <a:r>
              <a:rPr lang="en-US" altLang="ko-KR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]</a:t>
            </a:r>
            <a:endParaRPr lang="ko-KR" altLang="en-US" sz="1300" spc="-15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sz="1300" spc="-150" err="1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반찬류</a:t>
            </a:r>
            <a:r>
              <a:rPr lang="en-US" altLang="ko-KR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14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포기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김치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배추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고춧가루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/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소고기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한우</a:t>
            </a:r>
            <a:r>
              <a:rPr lang="en-US" altLang="ko-KR" sz="1300" spc="-114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)]</a:t>
            </a:r>
            <a:endParaRPr lang="ko-KR" altLang="en-US" sz="130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47846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903605"/>
            <a:ext cx="53975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000" spc="-195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일 품 안</a:t>
            </a:r>
            <a:r>
              <a:rPr sz="2000" spc="-125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sz="2000" spc="-195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주</a:t>
            </a:r>
            <a:endParaRPr sz="200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85272" y="1565296"/>
            <a:ext cx="356183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1</a:t>
            </a:r>
            <a:r>
              <a:rPr lang="en-US"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2</a:t>
            </a:r>
            <a:r>
              <a:rPr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0</a:t>
            </a:r>
            <a:r>
              <a:rPr sz="1500" spc="-7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686300" y="2357304"/>
            <a:ext cx="356183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1</a:t>
            </a:r>
            <a:r>
              <a:rPr lang="en-US"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2</a:t>
            </a:r>
            <a:r>
              <a:rPr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0</a:t>
            </a:r>
            <a:r>
              <a:rPr sz="1500" spc="-7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775984" y="3167278"/>
            <a:ext cx="260149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500" spc="-7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8</a:t>
            </a:r>
            <a:r>
              <a:rPr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0</a:t>
            </a:r>
            <a:r>
              <a:rPr sz="1500" spc="-7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773053" y="3984453"/>
            <a:ext cx="289115" cy="2484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500" spc="-7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8</a:t>
            </a:r>
            <a:r>
              <a:rPr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0</a:t>
            </a:r>
            <a:r>
              <a:rPr sz="1500" spc="-7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773053" y="4789805"/>
            <a:ext cx="356183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500" spc="-7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9</a:t>
            </a:r>
            <a:r>
              <a:rPr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0</a:t>
            </a:r>
            <a:r>
              <a:rPr sz="1500" spc="-7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686056" y="5599614"/>
            <a:ext cx="356183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1</a:t>
            </a:r>
            <a:r>
              <a:rPr lang="en-US"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2</a:t>
            </a:r>
            <a:r>
              <a:rPr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0</a:t>
            </a:r>
            <a:r>
              <a:rPr sz="1500" spc="-7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687570" y="7205065"/>
            <a:ext cx="44207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10</a:t>
            </a:r>
            <a:r>
              <a:rPr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0</a:t>
            </a:r>
            <a:r>
              <a:rPr sz="1500" spc="-7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12750" y="1502396"/>
            <a:ext cx="4262567" cy="6943567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r>
              <a:rPr lang="ko-KR" altLang="en-US" sz="1300" spc="-70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장흥 표고 전복 </a:t>
            </a:r>
            <a:r>
              <a:rPr lang="ko-KR" altLang="en-US" sz="1300" spc="-70" err="1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탕수</a:t>
            </a:r>
            <a:endParaRPr lang="en-US" altLang="ko-KR" sz="1300" spc="-7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800" spc="-70" smtClean="0">
                <a:solidFill>
                  <a:srgbClr val="6B6D70"/>
                </a:solidFill>
                <a:latin typeface="+mn-ea"/>
                <a:ea typeface="한컴산뜻돋움" panose="02000000000000000000"/>
                <a:cs typeface="한컴산뜻돋움"/>
              </a:rPr>
              <a:t>짙은 향의 신선한 장흥 표고버섯과 </a:t>
            </a:r>
            <a:r>
              <a:rPr lang="ko-KR" altLang="en-US" sz="800" spc="-70" err="1" smtClean="0">
                <a:solidFill>
                  <a:srgbClr val="6B6D70"/>
                </a:solidFill>
                <a:latin typeface="+mn-ea"/>
                <a:ea typeface="한컴산뜻돋움" panose="02000000000000000000"/>
                <a:cs typeface="한컴산뜻돋움"/>
              </a:rPr>
              <a:t>완도산</a:t>
            </a:r>
            <a:r>
              <a:rPr lang="ko-KR" altLang="en-US" sz="800" spc="-70" smtClean="0">
                <a:solidFill>
                  <a:srgbClr val="6B6D70"/>
                </a:solidFill>
                <a:latin typeface="+mn-ea"/>
                <a:ea typeface="한컴산뜻돋움" panose="02000000000000000000"/>
                <a:cs typeface="한컴산뜻돋움"/>
              </a:rPr>
              <a:t> 전복을 </a:t>
            </a:r>
            <a:r>
              <a:rPr lang="ko-KR" altLang="en-US" sz="800" spc="-70" err="1" smtClean="0">
                <a:solidFill>
                  <a:srgbClr val="6B6D70"/>
                </a:solidFill>
                <a:latin typeface="+mn-ea"/>
                <a:ea typeface="한컴산뜻돋움" panose="02000000000000000000"/>
                <a:cs typeface="한컴산뜻돋움"/>
              </a:rPr>
              <a:t>바삭하게</a:t>
            </a:r>
            <a:r>
              <a:rPr lang="ko-KR" altLang="en-US" sz="800" spc="-70" smtClean="0">
                <a:solidFill>
                  <a:srgbClr val="6B6D70"/>
                </a:solidFill>
                <a:latin typeface="+mn-ea"/>
                <a:ea typeface="한컴산뜻돋움" panose="02000000000000000000"/>
                <a:cs typeface="한컴산뜻돋움"/>
              </a:rPr>
              <a:t> 튀겨 </a:t>
            </a:r>
            <a:r>
              <a:rPr lang="ko-KR" altLang="en-US" sz="800" spc="-70" err="1" smtClean="0">
                <a:solidFill>
                  <a:srgbClr val="6B6D70"/>
                </a:solidFill>
                <a:latin typeface="+mn-ea"/>
                <a:ea typeface="한컴산뜻돋움" panose="02000000000000000000"/>
                <a:cs typeface="한컴산뜻돋움"/>
              </a:rPr>
              <a:t>탕수소스와</a:t>
            </a:r>
            <a:r>
              <a:rPr lang="ko-KR" altLang="en-US" sz="800" spc="-70" smtClean="0">
                <a:solidFill>
                  <a:srgbClr val="6B6D70"/>
                </a:solidFill>
                <a:latin typeface="+mn-ea"/>
                <a:ea typeface="한컴산뜻돋움" panose="02000000000000000000"/>
                <a:cs typeface="한컴산뜻돋움"/>
              </a:rPr>
              <a:t> 함께하는 중화요리</a:t>
            </a:r>
            <a:endParaRPr lang="en-US" altLang="ko-KR" sz="800" spc="-70" smtClean="0">
              <a:solidFill>
                <a:srgbClr val="6B6D70"/>
              </a:solidFill>
              <a:latin typeface="+mn-ea"/>
              <a:ea typeface="한컴산뜻돋움" panose="02000000000000000000"/>
              <a:cs typeface="한컴산뜻돋움"/>
            </a:endParaRPr>
          </a:p>
          <a:p>
            <a:endParaRPr lang="en-US" altLang="ko-KR" sz="800" spc="-70" smtClean="0">
              <a:solidFill>
                <a:srgbClr val="6B6D70"/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rgbClr val="6B6D70"/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 smtClean="0">
              <a:solidFill>
                <a:srgbClr val="6B6D70"/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 smtClean="0">
              <a:solidFill>
                <a:srgbClr val="231F2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1300" spc="-70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소양동고</a:t>
            </a:r>
            <a:endParaRPr lang="ko-KR" altLang="en-US" sz="1300" spc="-7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800" spc="-70" smtClean="0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장흥 표고버섯에 </a:t>
            </a:r>
            <a:r>
              <a:rPr lang="ko-KR" altLang="en-US" sz="800" spc="-70" err="1" smtClean="0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새우살과</a:t>
            </a:r>
            <a:r>
              <a:rPr lang="ko-KR" altLang="en-US" sz="800" spc="-70" smtClean="0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 야채를 채워 </a:t>
            </a:r>
            <a:r>
              <a:rPr lang="ko-KR" altLang="en-US" sz="800" spc="-70" err="1" smtClean="0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바삭하게</a:t>
            </a:r>
            <a:r>
              <a:rPr lang="ko-KR" altLang="en-US" sz="800" spc="-70" smtClean="0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 </a:t>
            </a:r>
            <a:r>
              <a:rPr lang="ko-KR" altLang="en-US" sz="800" spc="-70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튀겨낸 중식 </a:t>
            </a:r>
            <a:r>
              <a:rPr lang="ko-KR" altLang="en-US" sz="800" spc="-70" smtClean="0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고급 요리</a:t>
            </a:r>
            <a:endParaRPr lang="en-US" altLang="ko-KR" sz="800" spc="-70" smtClean="0">
              <a:solidFill>
                <a:srgbClr val="6D6E71"/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 smtClean="0">
              <a:solidFill>
                <a:srgbClr val="6D6E71"/>
              </a:solidFill>
              <a:latin typeface="함초롬바탕" panose="02030604000101010101" pitchFamily="18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rgbClr val="6D6E71"/>
              </a:solidFill>
              <a:latin typeface="함초롬바탕" panose="02030604000101010101" pitchFamily="18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endParaRPr lang="en-US" altLang="ko-KR" sz="800" spc="-70" smtClean="0">
              <a:solidFill>
                <a:srgbClr val="6D6E71"/>
              </a:solidFill>
              <a:latin typeface="함초롬바탕" panose="02030604000101010101" pitchFamily="18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endParaRPr lang="en-US" altLang="ko-KR" sz="800" spc="-70" smtClean="0">
              <a:solidFill>
                <a:srgbClr val="231F2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1300" spc="-70" err="1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닭날개</a:t>
            </a:r>
            <a:r>
              <a:rPr lang="ko-KR" altLang="en-US" sz="1300" spc="-70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en-US" sz="1300" spc="-7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튀김과 </a:t>
            </a:r>
            <a:r>
              <a:rPr lang="ko-KR" altLang="en-US" sz="1300" spc="-70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햇감자 튀김</a:t>
            </a:r>
            <a:r>
              <a:rPr lang="ko-KR" altLang="en-US" sz="1300" spc="-7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닭고기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외국산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]</a:t>
            </a:r>
            <a:endParaRPr lang="ko-KR" altLang="en-US" sz="1300" spc="-7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겉은 </a:t>
            </a:r>
            <a:r>
              <a:rPr lang="ko-KR" altLang="en-US" sz="800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바삭</a:t>
            </a:r>
            <a:r>
              <a:rPr lang="en-US" altLang="ko-KR" sz="800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, </a:t>
            </a:r>
            <a:r>
              <a:rPr lang="ko-KR" altLang="en-US" sz="800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속은 부드러운 닭 날개 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치킨과 햇감자 튀김의 세트메뉴</a:t>
            </a:r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r>
              <a:rPr lang="ko-KR" altLang="en-US" sz="1300" spc="-70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허브 </a:t>
            </a:r>
            <a:r>
              <a:rPr lang="ko-KR" altLang="en-US" sz="1300" spc="-7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치킨 </a:t>
            </a:r>
            <a:r>
              <a:rPr lang="ko-KR" altLang="en-US" sz="1300" spc="-70" err="1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후라이드와</a:t>
            </a:r>
            <a:r>
              <a:rPr lang="ko-KR" altLang="en-US" sz="1300" spc="-70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햇감자 </a:t>
            </a:r>
            <a:r>
              <a:rPr lang="ko-KR" altLang="en-US" sz="1300" spc="-7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튀김 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닭고기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]</a:t>
            </a:r>
            <a:endParaRPr lang="ko-KR" altLang="en-US" sz="1300" spc="-7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향기로운 </a:t>
            </a:r>
            <a:r>
              <a:rPr lang="ko-KR" altLang="en-US" sz="800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허브로 </a:t>
            </a:r>
            <a:r>
              <a:rPr lang="ko-KR" altLang="en-US" sz="800" spc="-70" err="1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마리네이드하여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 </a:t>
            </a:r>
            <a:r>
              <a:rPr lang="ko-KR" altLang="en-US" sz="800" spc="-70" err="1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바삭하게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 </a:t>
            </a:r>
            <a:r>
              <a:rPr lang="ko-KR" altLang="en-US" sz="800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튀겨낸 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순살 치킨과 햇감자 튀김의 세트메뉴</a:t>
            </a:r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r>
              <a:rPr lang="ko-KR" altLang="en-US" sz="1300" spc="-70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제철 전어 야채 무침</a:t>
            </a:r>
            <a:endParaRPr lang="en-US" altLang="ko-KR" sz="1300" spc="-70" smtClean="0">
              <a:solidFill>
                <a:srgbClr val="231F2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800" spc="-70" smtClean="0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가을 제철 전어에 </a:t>
            </a:r>
            <a:r>
              <a:rPr lang="ko-KR" altLang="en-US" sz="800" spc="-70" err="1" smtClean="0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문옥례</a:t>
            </a:r>
            <a:r>
              <a:rPr lang="ko-KR" altLang="en-US" sz="800" spc="-70" smtClean="0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 전통 고추장을 사용하여 만든 초고추장으로 맛을 낸 무침요리</a:t>
            </a:r>
            <a:endParaRPr lang="en-US" altLang="ko-KR" sz="800" spc="-70" smtClean="0">
              <a:solidFill>
                <a:srgbClr val="6D6E71"/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>
              <a:solidFill>
                <a:srgbClr val="6D6E71"/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 smtClean="0">
              <a:solidFill>
                <a:srgbClr val="6D6E71"/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 smtClean="0">
              <a:solidFill>
                <a:srgbClr val="6D6E71"/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 smtClean="0">
              <a:solidFill>
                <a:srgbClr val="6D6E71"/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r>
              <a:rPr lang="ko-KR" altLang="en-US" sz="1300" spc="-70" err="1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흑마늘과</a:t>
            </a:r>
            <a:r>
              <a:rPr lang="ko-KR" altLang="en-US" sz="1300" spc="-70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en-US" sz="1300" spc="-7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민물 </a:t>
            </a:r>
            <a:r>
              <a:rPr lang="ko-KR" altLang="en-US" sz="1300" spc="-7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장어구이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민물장어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]</a:t>
            </a:r>
            <a:endParaRPr lang="ko-KR" altLang="en-US" sz="1300" spc="-7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남촌만의 고추장소스로 숙성시킨 </a:t>
            </a:r>
            <a:r>
              <a:rPr lang="ko-KR" altLang="en-US" sz="800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민물 장어구이와 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통마늘과 </a:t>
            </a:r>
            <a:r>
              <a:rPr lang="ko-KR" altLang="en-US" sz="800" spc="-70" err="1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흑마늘을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 곁들인 건강 메뉴</a:t>
            </a:r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 smtClean="0">
              <a:solidFill>
                <a:srgbClr val="6D6E71"/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r>
              <a:rPr lang="ko-KR" altLang="en-US" sz="1300" spc="-70" smtClean="0">
                <a:solidFill>
                  <a:srgbClr val="231F20"/>
                </a:solidFill>
                <a:latin typeface="한컴산뜻돋움" panose="02000000000000000000" pitchFamily="2" charset="-127"/>
                <a:ea typeface="함초롬바탕" panose="02030604000101010101" pitchFamily="18" charset="-127"/>
                <a:cs typeface="한컴산뜻돋움"/>
              </a:rPr>
              <a:t>완도 전복 자연 송이 볶음</a:t>
            </a:r>
            <a:endParaRPr lang="en-US" altLang="ko-KR" sz="1300" spc="-70" smtClean="0">
              <a:solidFill>
                <a:srgbClr val="231F20"/>
              </a:solidFill>
              <a:latin typeface="한컴산뜻돋움" panose="02000000000000000000" pitchFamily="2" charset="-127"/>
              <a:ea typeface="함초롬바탕" panose="02030604000101010101" pitchFamily="18" charset="-127"/>
              <a:cs typeface="한컴산뜻돋움"/>
            </a:endParaRPr>
          </a:p>
          <a:p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/>
                <a:cs typeface="한컴산뜻돋움"/>
              </a:rPr>
              <a:t>향긋한 향이 일품인 자연송이에 </a:t>
            </a:r>
            <a:r>
              <a:rPr lang="ko-KR" altLang="en-US" sz="800" spc="-70" err="1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/>
                <a:cs typeface="한컴산뜻돋움"/>
              </a:rPr>
              <a:t>완도산</a:t>
            </a:r>
            <a:r>
              <a:rPr lang="ko-KR" altLang="en-US" sz="800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/>
                <a:cs typeface="한컴산뜻돋움"/>
              </a:rPr>
              <a:t> 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/>
                <a:cs typeface="한컴산뜻돋움"/>
              </a:rPr>
              <a:t>전복을 넣고 </a:t>
            </a:r>
            <a:r>
              <a:rPr lang="en-US" altLang="ko-KR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/>
                <a:cs typeface="한컴산뜻돋움"/>
              </a:rPr>
              <a:t>XO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/>
                <a:cs typeface="한컴산뜻돋움"/>
              </a:rPr>
              <a:t>소스로 맛을 낸 </a:t>
            </a:r>
            <a:r>
              <a:rPr lang="ko-KR" altLang="en-US" sz="800" spc="-70" err="1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/>
                <a:cs typeface="한컴산뜻돋움"/>
              </a:rPr>
              <a:t>중화풍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/>
                <a:cs typeface="한컴산뜻돋움"/>
              </a:rPr>
              <a:t> 요리</a:t>
            </a:r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/>
              <a:cs typeface="한컴산뜻돋움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/>
              <a:cs typeface="한컴산뜻돋움"/>
            </a:endParaRPr>
          </a:p>
          <a:p>
            <a:r>
              <a:rPr lang="ko-KR" altLang="en-US" sz="1300" spc="-70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소고기 </a:t>
            </a:r>
            <a:r>
              <a:rPr lang="ko-KR" altLang="en-US" sz="1300" spc="-7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안심 </a:t>
            </a:r>
            <a:r>
              <a:rPr lang="ko-KR" altLang="en-US" sz="1300" spc="-70" err="1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찹</a:t>
            </a:r>
            <a:r>
              <a:rPr lang="ko-KR" altLang="en-US" sz="1300" spc="-70" err="1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스테이크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소고기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 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육우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]</a:t>
            </a:r>
            <a:endParaRPr lang="ko-KR" altLang="en-US" sz="1300" spc="-7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허브오일에 </a:t>
            </a:r>
            <a:r>
              <a:rPr lang="ko-KR" altLang="en-US" sz="800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숙성시킨 소고기 안심에 각종 야채와 특제 </a:t>
            </a:r>
            <a:r>
              <a:rPr lang="ko-KR" altLang="en-US" sz="800" spc="-70" err="1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데미그라스</a:t>
            </a:r>
            <a:r>
              <a:rPr lang="ko-KR" altLang="en-US" sz="800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 소스를 더한 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요리</a:t>
            </a:r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/>
              <a:cs typeface="한컴산뜻돋움"/>
            </a:endParaRPr>
          </a:p>
          <a:p>
            <a:r>
              <a:rPr lang="ko-KR" altLang="en-US" sz="1300" spc="-70" err="1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흑마늘</a:t>
            </a:r>
            <a:r>
              <a:rPr lang="ko-KR" altLang="en-US" sz="1300" spc="-70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en-US" sz="1300" spc="-7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차돌박이 부추 무침 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소고기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 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육우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]</a:t>
            </a:r>
            <a:endParaRPr lang="ko-KR" altLang="en-US" sz="1300" spc="-7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800" spc="-70" err="1" smtClean="0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흑마늘을</a:t>
            </a:r>
            <a:r>
              <a:rPr lang="ko-KR" altLang="en-US" sz="800" spc="-70" smtClean="0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 </a:t>
            </a:r>
            <a:r>
              <a:rPr lang="ko-KR" altLang="en-US" sz="800" spc="-70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곁들인 차돌박이 구이를 </a:t>
            </a:r>
            <a:r>
              <a:rPr lang="ko-KR" altLang="en-US" sz="800" spc="-70" err="1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방유당</a:t>
            </a:r>
            <a:r>
              <a:rPr lang="ko-KR" altLang="en-US" sz="800" spc="-70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 참기름에 무친 </a:t>
            </a:r>
            <a:r>
              <a:rPr lang="ko-KR" altLang="en-US" sz="800" spc="-70" smtClean="0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영양부추와 </a:t>
            </a:r>
            <a:r>
              <a:rPr lang="ko-KR" altLang="en-US" sz="800" spc="-70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함께 먹는 </a:t>
            </a:r>
            <a:r>
              <a:rPr lang="ko-KR" altLang="en-US" sz="800" spc="-70" smtClean="0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요리</a:t>
            </a:r>
            <a:endParaRPr lang="ko-KR" altLang="en-US" sz="800" spc="-70"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</p:txBody>
      </p:sp>
      <p:sp>
        <p:nvSpPr>
          <p:cNvPr id="26" name="object 18"/>
          <p:cNvSpPr txBox="1"/>
          <p:nvPr/>
        </p:nvSpPr>
        <p:spPr>
          <a:xfrm>
            <a:off x="4685665" y="8026584"/>
            <a:ext cx="44207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10</a:t>
            </a:r>
            <a:r>
              <a:rPr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0</a:t>
            </a:r>
            <a:r>
              <a:rPr sz="1500" spc="-7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27" name="object 17"/>
          <p:cNvSpPr txBox="1"/>
          <p:nvPr/>
        </p:nvSpPr>
        <p:spPr>
          <a:xfrm>
            <a:off x="4695723" y="6395269"/>
            <a:ext cx="356183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1</a:t>
            </a:r>
            <a:r>
              <a:rPr lang="en-US" sz="1500" spc="-7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4</a:t>
            </a:r>
            <a:r>
              <a:rPr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0</a:t>
            </a:r>
            <a:r>
              <a:rPr sz="1500" spc="-7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28" name="object 4"/>
          <p:cNvSpPr txBox="1"/>
          <p:nvPr/>
        </p:nvSpPr>
        <p:spPr>
          <a:xfrm>
            <a:off x="0" y="8797925"/>
            <a:ext cx="5397499" cy="4257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sz="1300" spc="-35" err="1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밥류</a:t>
            </a:r>
            <a:r>
              <a:rPr lang="en-US" altLang="ko-KR" sz="1300" spc="-3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3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쌀</a:t>
            </a:r>
            <a:r>
              <a:rPr lang="en-US" altLang="ko-KR" sz="1300" spc="-3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300" spc="-7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찹쌀</a:t>
            </a:r>
            <a:r>
              <a:rPr lang="en-US" altLang="ko-KR" sz="1300" spc="-7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300" spc="-150" err="1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흑미</a:t>
            </a:r>
            <a:r>
              <a:rPr lang="en-US" altLang="ko-KR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]</a:t>
            </a:r>
            <a:endParaRPr lang="ko-KR" altLang="en-US" sz="1300" spc="-15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sz="1300" spc="-150" err="1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반찬류</a:t>
            </a:r>
            <a:r>
              <a:rPr lang="en-US" altLang="ko-KR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14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포기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김치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배추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고춧가루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/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소고기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한우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)]</a:t>
            </a:r>
            <a:endParaRPr lang="ko-KR" altLang="en-US" sz="130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688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3"/>
          <p:cNvSpPr txBox="1"/>
          <p:nvPr/>
        </p:nvSpPr>
        <p:spPr>
          <a:xfrm>
            <a:off x="0" y="3463925"/>
            <a:ext cx="5397500" cy="319147"/>
          </a:xfrm>
          <a:prstGeom prst="rect">
            <a:avLst/>
          </a:prstGeom>
        </p:spPr>
        <p:txBody>
          <a:bodyPr vert="horz" wrap="square" lIns="0" tIns="11260" rIns="0" bIns="0" rtlCol="0">
            <a:spAutoFit/>
          </a:bodyPr>
          <a:lstStyle/>
          <a:p>
            <a:pPr marL="11260" algn="ctr">
              <a:spcBef>
                <a:spcPts val="88"/>
              </a:spcBef>
            </a:pPr>
            <a:r>
              <a:rPr sz="2000" spc="-79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가 족 집</a:t>
            </a:r>
            <a:r>
              <a:rPr sz="2000" spc="-36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sz="2000" spc="-79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밥</a:t>
            </a:r>
            <a:endParaRPr sz="200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21" name="object 4"/>
          <p:cNvSpPr txBox="1"/>
          <p:nvPr/>
        </p:nvSpPr>
        <p:spPr>
          <a:xfrm>
            <a:off x="4769613" y="1855164"/>
            <a:ext cx="266148" cy="242202"/>
          </a:xfrm>
          <a:prstGeom prst="rect">
            <a:avLst/>
          </a:prstGeom>
        </p:spPr>
        <p:txBody>
          <a:bodyPr vert="horz" wrap="square" lIns="0" tIns="11260" rIns="0" bIns="0" rtlCol="0">
            <a:spAutoFit/>
          </a:bodyPr>
          <a:lstStyle/>
          <a:p>
            <a:pPr marL="11260">
              <a:spcBef>
                <a:spcPts val="88"/>
              </a:spcBef>
            </a:pPr>
            <a:r>
              <a:rPr sz="1500" spc="-49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60</a:t>
            </a:r>
            <a:r>
              <a:rPr sz="1500" spc="-22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.</a:t>
            </a:r>
            <a:endParaRPr sz="1500">
              <a:solidFill>
                <a:schemeClr val="bg1">
                  <a:lumMod val="50000"/>
                </a:schemeClr>
              </a:solidFill>
              <a:latin typeface="+mj-lt"/>
              <a:ea typeface="한컴산뜻돋움" panose="02000000000000000000" pitchFamily="2" charset="-127"/>
              <a:cs typeface="함초롬바탕"/>
            </a:endParaRPr>
          </a:p>
        </p:txBody>
      </p:sp>
      <p:sp>
        <p:nvSpPr>
          <p:cNvPr id="22" name="object 5"/>
          <p:cNvSpPr txBox="1"/>
          <p:nvPr/>
        </p:nvSpPr>
        <p:spPr>
          <a:xfrm>
            <a:off x="4682447" y="4473594"/>
            <a:ext cx="358945" cy="242202"/>
          </a:xfrm>
          <a:prstGeom prst="rect">
            <a:avLst/>
          </a:prstGeom>
        </p:spPr>
        <p:txBody>
          <a:bodyPr vert="horz" wrap="square" lIns="0" tIns="11260" rIns="0" bIns="0" rtlCol="0">
            <a:spAutoFit/>
          </a:bodyPr>
          <a:lstStyle/>
          <a:p>
            <a:pPr marL="11260">
              <a:spcBef>
                <a:spcPts val="88"/>
              </a:spcBef>
            </a:pPr>
            <a:r>
              <a:rPr sz="1500" spc="-49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180</a:t>
            </a:r>
            <a:r>
              <a:rPr sz="1500" spc="-22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.</a:t>
            </a:r>
            <a:endParaRPr sz="1500">
              <a:solidFill>
                <a:schemeClr val="bg1">
                  <a:lumMod val="50000"/>
                </a:schemeClr>
              </a:solidFill>
              <a:latin typeface="+mj-lt"/>
              <a:ea typeface="한컴산뜻돋움" panose="02000000000000000000" pitchFamily="2" charset="-127"/>
              <a:cs typeface="함초롬바탕"/>
            </a:endParaRPr>
          </a:p>
        </p:txBody>
      </p:sp>
      <p:sp>
        <p:nvSpPr>
          <p:cNvPr id="26" name="object 9"/>
          <p:cNvSpPr txBox="1"/>
          <p:nvPr/>
        </p:nvSpPr>
        <p:spPr>
          <a:xfrm>
            <a:off x="4677578" y="5083175"/>
            <a:ext cx="358945" cy="242202"/>
          </a:xfrm>
          <a:prstGeom prst="rect">
            <a:avLst/>
          </a:prstGeom>
        </p:spPr>
        <p:txBody>
          <a:bodyPr vert="horz" wrap="square" lIns="0" tIns="11260" rIns="0" bIns="0" rtlCol="0">
            <a:spAutoFit/>
          </a:bodyPr>
          <a:lstStyle/>
          <a:p>
            <a:pPr marL="11260">
              <a:spcBef>
                <a:spcPts val="88"/>
              </a:spcBef>
            </a:pPr>
            <a:r>
              <a:rPr sz="1500" spc="-49" smtClean="0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1</a:t>
            </a:r>
            <a:r>
              <a:rPr lang="en-US" sz="1500" spc="-49" smtClean="0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4</a:t>
            </a:r>
            <a:r>
              <a:rPr sz="1500" spc="-49" smtClean="0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0</a:t>
            </a:r>
            <a:r>
              <a:rPr sz="1500" spc="-22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.</a:t>
            </a:r>
            <a:endParaRPr sz="1500">
              <a:solidFill>
                <a:schemeClr val="bg1">
                  <a:lumMod val="50000"/>
                </a:schemeClr>
              </a:solidFill>
              <a:latin typeface="+mj-lt"/>
              <a:ea typeface="한컴산뜻돋움" panose="02000000000000000000" pitchFamily="2" charset="-127"/>
              <a:cs typeface="함초롬바탕"/>
            </a:endParaRPr>
          </a:p>
        </p:txBody>
      </p:sp>
      <p:sp>
        <p:nvSpPr>
          <p:cNvPr id="27" name="object 10"/>
          <p:cNvSpPr txBox="1"/>
          <p:nvPr/>
        </p:nvSpPr>
        <p:spPr>
          <a:xfrm>
            <a:off x="4677091" y="5642978"/>
            <a:ext cx="358945" cy="242202"/>
          </a:xfrm>
          <a:prstGeom prst="rect">
            <a:avLst/>
          </a:prstGeom>
        </p:spPr>
        <p:txBody>
          <a:bodyPr vert="horz" wrap="square" lIns="0" tIns="11260" rIns="0" bIns="0" rtlCol="0">
            <a:spAutoFit/>
          </a:bodyPr>
          <a:lstStyle/>
          <a:p>
            <a:pPr marL="11260">
              <a:spcBef>
                <a:spcPts val="88"/>
              </a:spcBef>
            </a:pPr>
            <a:r>
              <a:rPr sz="1500" spc="-49" smtClean="0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1</a:t>
            </a:r>
            <a:r>
              <a:rPr lang="en-US" sz="1500" spc="-49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4</a:t>
            </a:r>
            <a:r>
              <a:rPr sz="1500" spc="-49" smtClean="0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0</a:t>
            </a:r>
            <a:r>
              <a:rPr sz="1500" spc="-22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.</a:t>
            </a:r>
            <a:endParaRPr sz="1500">
              <a:solidFill>
                <a:schemeClr val="bg1">
                  <a:lumMod val="50000"/>
                </a:schemeClr>
              </a:solidFill>
              <a:latin typeface="+mj-lt"/>
              <a:ea typeface="한컴산뜻돋움" panose="02000000000000000000" pitchFamily="2" charset="-127"/>
              <a:cs typeface="함초롬바탕"/>
            </a:endParaRPr>
          </a:p>
        </p:txBody>
      </p:sp>
      <p:sp>
        <p:nvSpPr>
          <p:cNvPr id="28" name="object 11"/>
          <p:cNvSpPr txBox="1"/>
          <p:nvPr/>
        </p:nvSpPr>
        <p:spPr>
          <a:xfrm>
            <a:off x="412750" y="4419846"/>
            <a:ext cx="4419600" cy="3768479"/>
          </a:xfrm>
          <a:prstGeom prst="rect">
            <a:avLst/>
          </a:prstGeom>
        </p:spPr>
        <p:txBody>
          <a:bodyPr vert="horz" wrap="square" lIns="0" tIns="83323" rIns="0" bIns="0" rtlCol="0">
            <a:spAutoFit/>
          </a:bodyPr>
          <a:lstStyle/>
          <a:p>
            <a:r>
              <a:rPr sz="1300" spc="-7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완도 특품전복 가마솥 약 </a:t>
            </a:r>
            <a:r>
              <a:rPr sz="1300" spc="-70" err="1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백숙</a:t>
            </a:r>
            <a:r>
              <a:rPr lang="ko-KR" altLang="en-US" sz="1300" spc="-7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닭고기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]</a:t>
            </a:r>
            <a:endParaRPr lang="ko-KR" altLang="en-US" sz="1300" spc="-7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804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엄선된 </a:t>
            </a:r>
            <a:r>
              <a:rPr lang="ko-KR" altLang="en-US" sz="804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한약재와</a:t>
            </a:r>
            <a:r>
              <a:rPr lang="en-US" altLang="ko-KR" sz="804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 </a:t>
            </a:r>
            <a:r>
              <a:rPr lang="ko-KR" altLang="en-US" sz="804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블루베리를 넣고 가마솥에 </a:t>
            </a:r>
            <a:r>
              <a:rPr lang="ko-KR" altLang="en-US" sz="804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진하게 </a:t>
            </a:r>
            <a:r>
              <a:rPr lang="ko-KR" altLang="en-US" sz="804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고아낸 특제 </a:t>
            </a:r>
            <a:r>
              <a:rPr lang="ko-KR" altLang="en-US" sz="804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가마솥 메뉴</a:t>
            </a:r>
            <a:endParaRPr lang="en-US" altLang="ko-KR" sz="804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pPr marL="14400">
              <a:spcBef>
                <a:spcPts val="200"/>
              </a:spcBef>
            </a:pPr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pPr marL="14400">
              <a:spcBef>
                <a:spcPts val="200"/>
              </a:spcBef>
            </a:pPr>
            <a:endParaRPr lang="en-US" altLang="ko-KR" sz="800" spc="-70" smtClean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1300" spc="-70" err="1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펀치볼</a:t>
            </a:r>
            <a:r>
              <a:rPr lang="ko-KR" altLang="en-US" sz="1300" spc="-7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시래기 닭 </a:t>
            </a:r>
            <a:r>
              <a:rPr lang="ko-KR" altLang="en-US" sz="1300" spc="-70" err="1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볶음탕</a:t>
            </a:r>
            <a:r>
              <a:rPr lang="ko-KR" altLang="en-US" sz="1300" spc="-7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닭고기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]</a:t>
            </a:r>
            <a:endParaRPr lang="ko-KR" altLang="en-US" sz="1300" spc="-7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부드러운 양구 </a:t>
            </a:r>
            <a:r>
              <a:rPr lang="ko-KR" altLang="en-US" sz="800" spc="-70" err="1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펀치볼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 시래기와 </a:t>
            </a:r>
            <a:r>
              <a:rPr lang="ko-KR" altLang="en-US" sz="800" spc="-70" err="1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문옥례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 전통 고추장으로 조리한 깊고 얼큰한 맛의 별미 메뉴</a:t>
            </a:r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endParaRPr lang="en-US" altLang="ko-KR" sz="800" spc="-70" smtClean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1300" spc="-70" err="1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돌문어와</a:t>
            </a:r>
            <a:r>
              <a:rPr lang="ko-KR" altLang="en-US" sz="1300" spc="-7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삼겹살 두루치기</a:t>
            </a:r>
            <a:endParaRPr lang="en-US" altLang="ko-KR" sz="1300" spc="-70" smtClean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돼지고기</a:t>
            </a:r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/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두부</a:t>
            </a:r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대두</a:t>
            </a:r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)]</a:t>
            </a:r>
            <a:endParaRPr lang="ko-KR" altLang="en-US" sz="1300" spc="-70" smtClean="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주방장 </a:t>
            </a:r>
            <a:r>
              <a:rPr lang="ko-KR" altLang="en-US" sz="800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특제 매운 소스로 볶아 매콤함과 </a:t>
            </a:r>
            <a:r>
              <a:rPr lang="ko-KR" altLang="en-US" sz="800" spc="-70" err="1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불맛을</a:t>
            </a:r>
            <a:r>
              <a:rPr lang="ko-KR" altLang="en-US" sz="800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 모두 느낄 수 있는 대표 추천 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메뉴</a:t>
            </a:r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pPr marL="14400">
              <a:spcBef>
                <a:spcPts val="200"/>
              </a:spcBef>
            </a:pPr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pPr marL="14400">
              <a:spcBef>
                <a:spcPts val="200"/>
              </a:spcBef>
            </a:pPr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r>
              <a:rPr lang="ko-KR" altLang="en-US" sz="1300" spc="-70" smtClean="0">
                <a:latin typeface="한컴산뜻돋움" panose="02000000000000000000" pitchFamily="2" charset="-127"/>
                <a:ea typeface="함초롬바탕" panose="02030604000101010101"/>
                <a:cs typeface="함초롬바탕" panose="02030604000101010101" pitchFamily="18" charset="-127"/>
              </a:rPr>
              <a:t>차돌박이 제철 버섯 전골</a:t>
            </a:r>
            <a:endParaRPr lang="en-US" altLang="ko-KR" sz="1300" spc="-70" smtClean="0">
              <a:latin typeface="한컴산뜻돋움" panose="02000000000000000000" pitchFamily="2" charset="-127"/>
              <a:ea typeface="함초롬바탕" panose="02030604000101010101"/>
              <a:cs typeface="함초롬바탕" panose="02030604000101010101" pitchFamily="18" charset="-127"/>
            </a:endParaRPr>
          </a:p>
          <a:p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소고기</a:t>
            </a:r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국내산육우</a:t>
            </a:r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/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두부</a:t>
            </a:r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대두</a:t>
            </a:r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)]</a:t>
            </a:r>
            <a:endParaRPr lang="ko-KR" altLang="en-US" sz="1300" spc="-7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친환경 야채 육수에 차돌박이와 제철 버섯을 넣어 시원한 국물이 일품인 전골메뉴</a:t>
            </a:r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pPr marL="14400">
              <a:spcBef>
                <a:spcPts val="200"/>
              </a:spcBef>
            </a:pPr>
            <a:endParaRPr lang="en-US" altLang="ko-KR" sz="800" spc="-70" smtClean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4400">
              <a:spcBef>
                <a:spcPts val="200"/>
              </a:spcBef>
            </a:pPr>
            <a:endParaRPr lang="en-US" altLang="ko-KR" sz="800" spc="-70" smtClean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R="4504"/>
            <a:r>
              <a:rPr lang="ko-KR" altLang="en-US" sz="1300" spc="-7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장흥 </a:t>
            </a:r>
            <a:r>
              <a:rPr lang="ko-KR" altLang="en-US" sz="1300" spc="-7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표고 가마솥 김치 </a:t>
            </a:r>
            <a:r>
              <a:rPr lang="ko-KR" altLang="en-US" sz="1300" spc="-7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전골</a:t>
            </a:r>
          </a:p>
          <a:p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돼지고기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/</a:t>
            </a:r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두부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대두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)/</a:t>
            </a:r>
          </a:p>
          <a:p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배추김치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배추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고춧가루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)/</a:t>
            </a:r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육수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소고기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국내산육우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)]</a:t>
            </a:r>
            <a:endParaRPr lang="ko-KR" altLang="en-US" sz="130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804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진한 </a:t>
            </a:r>
            <a:r>
              <a:rPr lang="ko-KR" altLang="en-US" sz="804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사골육수에 국내산 돼지고기와 숙성된 </a:t>
            </a:r>
            <a:r>
              <a:rPr lang="ko-KR" altLang="en-US" sz="804" spc="-70" err="1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묵은지를</a:t>
            </a:r>
            <a:r>
              <a:rPr lang="ko-KR" altLang="en-US" sz="804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 넣고 푹 끓인 </a:t>
            </a:r>
            <a:r>
              <a:rPr lang="ko-KR" altLang="en-US" sz="804" spc="-70" err="1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깊은맛의</a:t>
            </a:r>
            <a:r>
              <a:rPr lang="ko-KR" altLang="en-US" sz="804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 </a:t>
            </a:r>
            <a:r>
              <a:rPr lang="ko-KR" altLang="en-US" sz="804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김치전골</a:t>
            </a:r>
            <a:endParaRPr sz="709" spc="-7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</p:txBody>
      </p:sp>
      <p:sp>
        <p:nvSpPr>
          <p:cNvPr id="29" name="object 18"/>
          <p:cNvSpPr/>
          <p:nvPr/>
        </p:nvSpPr>
        <p:spPr>
          <a:xfrm>
            <a:off x="3735469" y="4530889"/>
            <a:ext cx="587766" cy="127800"/>
          </a:xfrm>
          <a:custGeom>
            <a:avLst/>
            <a:gdLst/>
            <a:ahLst/>
            <a:cxnLst/>
            <a:rect l="l" t="t" r="r" b="b"/>
            <a:pathLst>
              <a:path w="662939" h="144145">
                <a:moveTo>
                  <a:pt x="644690" y="0"/>
                </a:moveTo>
                <a:lnTo>
                  <a:pt x="17995" y="0"/>
                </a:lnTo>
                <a:lnTo>
                  <a:pt x="10988" y="1415"/>
                </a:lnTo>
                <a:lnTo>
                  <a:pt x="5268" y="5273"/>
                </a:lnTo>
                <a:lnTo>
                  <a:pt x="1413" y="10994"/>
                </a:lnTo>
                <a:lnTo>
                  <a:pt x="0" y="17995"/>
                </a:lnTo>
                <a:lnTo>
                  <a:pt x="0" y="125996"/>
                </a:lnTo>
                <a:lnTo>
                  <a:pt x="1413" y="133005"/>
                </a:lnTo>
                <a:lnTo>
                  <a:pt x="5268" y="138730"/>
                </a:lnTo>
                <a:lnTo>
                  <a:pt x="10988" y="142589"/>
                </a:lnTo>
                <a:lnTo>
                  <a:pt x="17995" y="144005"/>
                </a:lnTo>
                <a:lnTo>
                  <a:pt x="644690" y="144005"/>
                </a:lnTo>
                <a:lnTo>
                  <a:pt x="651699" y="142589"/>
                </a:lnTo>
                <a:lnTo>
                  <a:pt x="657423" y="138730"/>
                </a:lnTo>
                <a:lnTo>
                  <a:pt x="661283" y="133005"/>
                </a:lnTo>
                <a:lnTo>
                  <a:pt x="662698" y="125996"/>
                </a:lnTo>
                <a:lnTo>
                  <a:pt x="662698" y="17995"/>
                </a:lnTo>
                <a:lnTo>
                  <a:pt x="661283" y="10994"/>
                </a:lnTo>
                <a:lnTo>
                  <a:pt x="657423" y="5273"/>
                </a:lnTo>
                <a:lnTo>
                  <a:pt x="651699" y="1415"/>
                </a:lnTo>
                <a:lnTo>
                  <a:pt x="644690" y="0"/>
                </a:lnTo>
                <a:close/>
              </a:path>
            </a:pathLst>
          </a:custGeom>
          <a:solidFill>
            <a:srgbClr val="595757"/>
          </a:solidFill>
        </p:spPr>
        <p:txBody>
          <a:bodyPr wrap="square" lIns="0" tIns="0" rIns="0" bIns="0" rtlCol="0"/>
          <a:lstStyle/>
          <a:p>
            <a:endParaRPr sz="1596"/>
          </a:p>
        </p:txBody>
      </p:sp>
      <p:sp>
        <p:nvSpPr>
          <p:cNvPr id="30" name="object 19"/>
          <p:cNvSpPr/>
          <p:nvPr/>
        </p:nvSpPr>
        <p:spPr>
          <a:xfrm>
            <a:off x="3547087" y="4525093"/>
            <a:ext cx="156929" cy="1580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6"/>
          </a:p>
        </p:txBody>
      </p:sp>
      <p:sp>
        <p:nvSpPr>
          <p:cNvPr id="31" name="object 20"/>
          <p:cNvSpPr txBox="1"/>
          <p:nvPr/>
        </p:nvSpPr>
        <p:spPr>
          <a:xfrm>
            <a:off x="3750921" y="4522543"/>
            <a:ext cx="580447" cy="147882"/>
          </a:xfrm>
          <a:prstGeom prst="rect">
            <a:avLst/>
          </a:prstGeom>
        </p:spPr>
        <p:txBody>
          <a:bodyPr vert="horz" wrap="square" lIns="0" tIns="11260" rIns="0" bIns="0" rtlCol="0">
            <a:spAutoFit/>
          </a:bodyPr>
          <a:lstStyle/>
          <a:p>
            <a:pPr marL="33781">
              <a:spcBef>
                <a:spcPts val="88"/>
              </a:spcBef>
            </a:pPr>
            <a:r>
              <a:rPr sz="887" b="1" spc="-66">
                <a:solidFill>
                  <a:srgbClr val="FFFFFF"/>
                </a:solidFill>
                <a:latin typeface="나눔명조OTF ExtraBold"/>
                <a:cs typeface="나눔명조OTF ExtraBold"/>
              </a:rPr>
              <a:t>2</a:t>
            </a:r>
            <a:r>
              <a:rPr sz="1064" spc="-99" baseline="6944">
                <a:solidFill>
                  <a:srgbClr val="FFFFFF"/>
                </a:solidFill>
                <a:latin typeface="Arial Unicode MS"/>
                <a:cs typeface="Arial Unicode MS"/>
              </a:rPr>
              <a:t>시간 </a:t>
            </a:r>
            <a:r>
              <a:rPr sz="1064" spc="-126" baseline="6944">
                <a:solidFill>
                  <a:srgbClr val="FFFFFF"/>
                </a:solidFill>
                <a:latin typeface="Arial Unicode MS"/>
                <a:cs typeface="Arial Unicode MS"/>
              </a:rPr>
              <a:t>전</a:t>
            </a:r>
            <a:r>
              <a:rPr sz="1064" spc="-79" baseline="6944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064" spc="-133" baseline="6944">
                <a:solidFill>
                  <a:srgbClr val="FFFFFF"/>
                </a:solidFill>
                <a:latin typeface="Arial Unicode MS"/>
                <a:cs typeface="Arial Unicode MS"/>
              </a:rPr>
              <a:t>예약</a:t>
            </a:r>
            <a:endParaRPr sz="1064" baseline="6944">
              <a:latin typeface="Arial Unicode MS"/>
              <a:cs typeface="Arial Unicode MS"/>
            </a:endParaRPr>
          </a:p>
        </p:txBody>
      </p:sp>
      <p:sp>
        <p:nvSpPr>
          <p:cNvPr id="36" name="object 25"/>
          <p:cNvSpPr txBox="1"/>
          <p:nvPr/>
        </p:nvSpPr>
        <p:spPr>
          <a:xfrm>
            <a:off x="412750" y="1821955"/>
            <a:ext cx="4263347" cy="956170"/>
          </a:xfrm>
          <a:prstGeom prst="rect">
            <a:avLst/>
          </a:prstGeom>
        </p:spPr>
        <p:txBody>
          <a:bodyPr vert="horz" wrap="square" lIns="0" tIns="83323" rIns="0" bIns="0" rtlCol="0">
            <a:spAutoFit/>
          </a:bodyPr>
          <a:lstStyle/>
          <a:p>
            <a:r>
              <a:rPr lang="en-US" altLang="ko-KR" sz="1300" spc="-7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Fresh </a:t>
            </a:r>
            <a:r>
              <a:rPr lang="ko-KR" altLang="en-US" sz="1300" spc="-7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연어 샐러드</a:t>
            </a:r>
          </a:p>
          <a:p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주방장 노하우로 </a:t>
            </a:r>
            <a:r>
              <a:rPr lang="ko-KR" altLang="en-US" sz="800" spc="-70" err="1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마리네이드한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 </a:t>
            </a:r>
            <a:r>
              <a:rPr lang="en-US" altLang="ko-KR" sz="800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Fresh </a:t>
            </a:r>
            <a:r>
              <a:rPr lang="ko-KR" altLang="en-US" sz="800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연어와 신선한 야채를 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곁들인 샐러드</a:t>
            </a:r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pPr marL="14400">
              <a:spcBef>
                <a:spcPts val="200"/>
              </a:spcBef>
            </a:pPr>
            <a:endParaRPr lang="en-US" altLang="ko-KR" sz="1300" spc="-70" smtClean="0"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r>
              <a:rPr lang="ko-KR" altLang="en-US" sz="1300" spc="-70" smtClean="0"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뿌리채소 샐러드</a:t>
            </a:r>
            <a:endParaRPr lang="ko-KR" altLang="en-US" sz="1300" spc="-70">
              <a:latin typeface="함초롬바탕" panose="02030604000101010101" pitchFamily="18" charset="-127"/>
              <a:ea typeface="함초롬바탕" panose="02030604000101010101"/>
              <a:cs typeface="함초롬바탕" panose="02030604000101010101" pitchFamily="18" charset="-127"/>
            </a:endParaRPr>
          </a:p>
          <a:p>
            <a:r>
              <a:rPr lang="ko-KR" altLang="en-US" sz="800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뿌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리채소와 남촌 만의 수제 효소 드레싱을 곁들인 건강 샐러드</a:t>
            </a:r>
            <a:endParaRPr lang="ko-KR" altLang="en-US" sz="800" spc="-7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</p:txBody>
      </p:sp>
      <p:sp>
        <p:nvSpPr>
          <p:cNvPr id="18" name="object 4"/>
          <p:cNvSpPr txBox="1"/>
          <p:nvPr/>
        </p:nvSpPr>
        <p:spPr>
          <a:xfrm>
            <a:off x="1" y="8797925"/>
            <a:ext cx="5397500" cy="4257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sz="1300" spc="-35" err="1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밥류</a:t>
            </a:r>
            <a:r>
              <a:rPr lang="en-US" altLang="ko-KR" sz="1300" spc="-3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3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쌀</a:t>
            </a:r>
            <a:r>
              <a:rPr lang="en-US" altLang="ko-KR" sz="1300" spc="-3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300" spc="-7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찹쌀</a:t>
            </a:r>
            <a:r>
              <a:rPr lang="en-US" altLang="ko-KR" sz="1300" spc="-7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300" spc="-150" err="1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흑미</a:t>
            </a:r>
            <a:r>
              <a:rPr lang="en-US" altLang="ko-KR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]</a:t>
            </a:r>
            <a:endParaRPr lang="ko-KR" altLang="en-US" sz="1300" spc="-15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sz="1300" spc="-150" err="1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반찬류</a:t>
            </a:r>
            <a:r>
              <a:rPr lang="en-US" altLang="ko-KR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14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포기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김치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배추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고춧가루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/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소고기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한우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)]</a:t>
            </a:r>
            <a:endParaRPr lang="ko-KR" altLang="en-US" sz="130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15" name="object 10"/>
          <p:cNvSpPr txBox="1"/>
          <p:nvPr/>
        </p:nvSpPr>
        <p:spPr>
          <a:xfrm>
            <a:off x="4678045" y="6456009"/>
            <a:ext cx="343386" cy="242202"/>
          </a:xfrm>
          <a:prstGeom prst="rect">
            <a:avLst/>
          </a:prstGeom>
        </p:spPr>
        <p:txBody>
          <a:bodyPr vert="horz" wrap="square" lIns="0" tIns="11260" rIns="0" bIns="0" rtlCol="0">
            <a:spAutoFit/>
          </a:bodyPr>
          <a:lstStyle/>
          <a:p>
            <a:pPr marL="11260">
              <a:spcBef>
                <a:spcPts val="88"/>
              </a:spcBef>
            </a:pPr>
            <a:r>
              <a:rPr sz="1500" spc="-49" smtClean="0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1</a:t>
            </a:r>
            <a:r>
              <a:rPr lang="en-US" sz="1500" spc="-49" smtClean="0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4</a:t>
            </a:r>
            <a:r>
              <a:rPr sz="1500" spc="-49" smtClean="0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0</a:t>
            </a:r>
            <a:r>
              <a:rPr sz="1500" spc="-22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.</a:t>
            </a:r>
            <a:endParaRPr sz="1500">
              <a:solidFill>
                <a:schemeClr val="bg1">
                  <a:lumMod val="50000"/>
                </a:schemeClr>
              </a:solidFill>
              <a:latin typeface="+mj-lt"/>
              <a:ea typeface="한컴산뜻돋움" panose="02000000000000000000" pitchFamily="2" charset="-127"/>
              <a:cs typeface="함초롬바탕"/>
            </a:endParaRPr>
          </a:p>
        </p:txBody>
      </p:sp>
      <p:sp>
        <p:nvSpPr>
          <p:cNvPr id="24" name="object 2"/>
          <p:cNvSpPr txBox="1"/>
          <p:nvPr/>
        </p:nvSpPr>
        <p:spPr>
          <a:xfrm>
            <a:off x="0" y="903605"/>
            <a:ext cx="53975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sz="2000" spc="-195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샐 러 드</a:t>
            </a:r>
            <a:endParaRPr sz="200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25" name="object 18"/>
          <p:cNvSpPr/>
          <p:nvPr/>
        </p:nvSpPr>
        <p:spPr>
          <a:xfrm>
            <a:off x="3401482" y="5149577"/>
            <a:ext cx="587766" cy="127800"/>
          </a:xfrm>
          <a:custGeom>
            <a:avLst/>
            <a:gdLst/>
            <a:ahLst/>
            <a:cxnLst/>
            <a:rect l="l" t="t" r="r" b="b"/>
            <a:pathLst>
              <a:path w="662939" h="144145">
                <a:moveTo>
                  <a:pt x="644690" y="0"/>
                </a:moveTo>
                <a:lnTo>
                  <a:pt x="17995" y="0"/>
                </a:lnTo>
                <a:lnTo>
                  <a:pt x="10988" y="1415"/>
                </a:lnTo>
                <a:lnTo>
                  <a:pt x="5268" y="5273"/>
                </a:lnTo>
                <a:lnTo>
                  <a:pt x="1413" y="10994"/>
                </a:lnTo>
                <a:lnTo>
                  <a:pt x="0" y="17995"/>
                </a:lnTo>
                <a:lnTo>
                  <a:pt x="0" y="125996"/>
                </a:lnTo>
                <a:lnTo>
                  <a:pt x="1413" y="133005"/>
                </a:lnTo>
                <a:lnTo>
                  <a:pt x="5268" y="138730"/>
                </a:lnTo>
                <a:lnTo>
                  <a:pt x="10988" y="142589"/>
                </a:lnTo>
                <a:lnTo>
                  <a:pt x="17995" y="144005"/>
                </a:lnTo>
                <a:lnTo>
                  <a:pt x="644690" y="144005"/>
                </a:lnTo>
                <a:lnTo>
                  <a:pt x="651699" y="142589"/>
                </a:lnTo>
                <a:lnTo>
                  <a:pt x="657423" y="138730"/>
                </a:lnTo>
                <a:lnTo>
                  <a:pt x="661283" y="133005"/>
                </a:lnTo>
                <a:lnTo>
                  <a:pt x="662698" y="125996"/>
                </a:lnTo>
                <a:lnTo>
                  <a:pt x="662698" y="17995"/>
                </a:lnTo>
                <a:lnTo>
                  <a:pt x="661283" y="10994"/>
                </a:lnTo>
                <a:lnTo>
                  <a:pt x="657423" y="5273"/>
                </a:lnTo>
                <a:lnTo>
                  <a:pt x="651699" y="1415"/>
                </a:lnTo>
                <a:lnTo>
                  <a:pt x="644690" y="0"/>
                </a:lnTo>
                <a:close/>
              </a:path>
            </a:pathLst>
          </a:custGeom>
          <a:solidFill>
            <a:srgbClr val="595757"/>
          </a:solidFill>
        </p:spPr>
        <p:txBody>
          <a:bodyPr wrap="square" lIns="0" tIns="0" rIns="0" bIns="0" rtlCol="0"/>
          <a:lstStyle/>
          <a:p>
            <a:endParaRPr sz="1596"/>
          </a:p>
        </p:txBody>
      </p:sp>
      <p:sp>
        <p:nvSpPr>
          <p:cNvPr id="32" name="object 19"/>
          <p:cNvSpPr/>
          <p:nvPr/>
        </p:nvSpPr>
        <p:spPr>
          <a:xfrm>
            <a:off x="3213100" y="5146712"/>
            <a:ext cx="156929" cy="1580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6"/>
          </a:p>
        </p:txBody>
      </p:sp>
      <p:sp>
        <p:nvSpPr>
          <p:cNvPr id="33" name="object 20"/>
          <p:cNvSpPr txBox="1"/>
          <p:nvPr/>
        </p:nvSpPr>
        <p:spPr>
          <a:xfrm>
            <a:off x="3416934" y="5147481"/>
            <a:ext cx="580447" cy="147882"/>
          </a:xfrm>
          <a:prstGeom prst="rect">
            <a:avLst/>
          </a:prstGeom>
        </p:spPr>
        <p:txBody>
          <a:bodyPr vert="horz" wrap="square" lIns="0" tIns="11260" rIns="0" bIns="0" rtlCol="0">
            <a:spAutoFit/>
          </a:bodyPr>
          <a:lstStyle/>
          <a:p>
            <a:pPr marL="33781">
              <a:spcBef>
                <a:spcPts val="88"/>
              </a:spcBef>
            </a:pPr>
            <a:r>
              <a:rPr sz="887" b="1" spc="-66">
                <a:solidFill>
                  <a:srgbClr val="FFFFFF"/>
                </a:solidFill>
                <a:latin typeface="나눔명조OTF ExtraBold"/>
                <a:cs typeface="나눔명조OTF ExtraBold"/>
              </a:rPr>
              <a:t>2</a:t>
            </a:r>
            <a:r>
              <a:rPr sz="1064" spc="-99" baseline="6944">
                <a:solidFill>
                  <a:srgbClr val="FFFFFF"/>
                </a:solidFill>
                <a:latin typeface="Arial Unicode MS"/>
                <a:cs typeface="Arial Unicode MS"/>
              </a:rPr>
              <a:t>시간 </a:t>
            </a:r>
            <a:r>
              <a:rPr sz="1064" spc="-126" baseline="6944">
                <a:solidFill>
                  <a:srgbClr val="FFFFFF"/>
                </a:solidFill>
                <a:latin typeface="Arial Unicode MS"/>
                <a:cs typeface="Arial Unicode MS"/>
              </a:rPr>
              <a:t>전</a:t>
            </a:r>
            <a:r>
              <a:rPr sz="1064" spc="-79" baseline="6944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064" spc="-133" baseline="6944">
                <a:solidFill>
                  <a:srgbClr val="FFFFFF"/>
                </a:solidFill>
                <a:latin typeface="Arial Unicode MS"/>
                <a:cs typeface="Arial Unicode MS"/>
              </a:rPr>
              <a:t>예약</a:t>
            </a:r>
            <a:endParaRPr sz="1064" baseline="6944">
              <a:latin typeface="Arial Unicode MS"/>
              <a:cs typeface="Arial Unicode MS"/>
            </a:endParaRPr>
          </a:p>
        </p:txBody>
      </p:sp>
      <p:sp>
        <p:nvSpPr>
          <p:cNvPr id="37" name="object 10"/>
          <p:cNvSpPr txBox="1"/>
          <p:nvPr/>
        </p:nvSpPr>
        <p:spPr>
          <a:xfrm>
            <a:off x="4678637" y="7283183"/>
            <a:ext cx="343386" cy="242202"/>
          </a:xfrm>
          <a:prstGeom prst="rect">
            <a:avLst/>
          </a:prstGeom>
        </p:spPr>
        <p:txBody>
          <a:bodyPr vert="horz" wrap="square" lIns="0" tIns="11260" rIns="0" bIns="0" rtlCol="0">
            <a:spAutoFit/>
          </a:bodyPr>
          <a:lstStyle/>
          <a:p>
            <a:pPr marL="11260">
              <a:spcBef>
                <a:spcPts val="88"/>
              </a:spcBef>
            </a:pPr>
            <a:r>
              <a:rPr sz="1500" spc="-49" smtClean="0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1</a:t>
            </a:r>
            <a:r>
              <a:rPr lang="en-US" sz="1500" spc="-49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2</a:t>
            </a:r>
            <a:r>
              <a:rPr sz="1500" spc="-49" smtClean="0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0</a:t>
            </a:r>
            <a:r>
              <a:rPr sz="1500" spc="-22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.</a:t>
            </a:r>
            <a:endParaRPr sz="1500">
              <a:solidFill>
                <a:schemeClr val="bg1">
                  <a:lumMod val="50000"/>
                </a:schemeClr>
              </a:solidFill>
              <a:latin typeface="+mj-lt"/>
              <a:ea typeface="한컴산뜻돋움" panose="02000000000000000000" pitchFamily="2" charset="-127"/>
              <a:cs typeface="함초롬바탕"/>
            </a:endParaRPr>
          </a:p>
        </p:txBody>
      </p:sp>
    </p:spTree>
    <p:extLst>
      <p:ext uri="{BB962C8B-B14F-4D97-AF65-F5344CB8AC3E}">
        <p14:creationId xmlns:p14="http://schemas.microsoft.com/office/powerpoint/2010/main" val="298040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7293</TotalTime>
  <Words>646</Words>
  <Application>Microsoft Office PowerPoint</Application>
  <PresentationFormat>사용자 지정</PresentationFormat>
  <Paragraphs>155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1" baseType="lpstr">
      <vt:lpstr>Arial Unicode MS</vt:lpstr>
      <vt:lpstr>나눔명조OTF ExtraBold</vt:lpstr>
      <vt:lpstr>맑은 고딕</vt:lpstr>
      <vt:lpstr>새굴림</vt:lpstr>
      <vt:lpstr>한컴산뜻돋움</vt:lpstr>
      <vt:lpstr>함초롬바탕</vt:lpstr>
      <vt:lpstr>Calibri</vt:lpstr>
      <vt:lpstr>Office Theme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여인균</dc:creator>
  <cp:lastModifiedBy>Z6</cp:lastModifiedBy>
  <cp:revision>135</cp:revision>
  <cp:lastPrinted>2022-09-26T06:35:30Z</cp:lastPrinted>
  <dcterms:created xsi:type="dcterms:W3CDTF">2021-06-04T00:06:15Z</dcterms:created>
  <dcterms:modified xsi:type="dcterms:W3CDTF">2022-09-27T02:38:15Z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2021-03-16T00:00:00Z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2021-06-04T00:00:00Z</vt:filetime>
  </property>
</Properties>
</file>